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51"/>
  </p:notesMasterIdLst>
  <p:handoutMasterIdLst>
    <p:handoutMasterId r:id="rId52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341" r:id="rId11"/>
    <p:sldId id="278" r:id="rId12"/>
    <p:sldId id="325" r:id="rId13"/>
    <p:sldId id="304" r:id="rId14"/>
    <p:sldId id="268" r:id="rId15"/>
    <p:sldId id="323" r:id="rId16"/>
    <p:sldId id="335" r:id="rId17"/>
    <p:sldId id="320" r:id="rId18"/>
    <p:sldId id="329" r:id="rId19"/>
    <p:sldId id="327" r:id="rId20"/>
    <p:sldId id="330" r:id="rId21"/>
    <p:sldId id="324" r:id="rId22"/>
    <p:sldId id="331" r:id="rId23"/>
    <p:sldId id="340" r:id="rId24"/>
    <p:sldId id="332" r:id="rId25"/>
    <p:sldId id="299" r:id="rId26"/>
    <p:sldId id="271" r:id="rId27"/>
    <p:sldId id="272" r:id="rId28"/>
    <p:sldId id="333" r:id="rId29"/>
    <p:sldId id="274" r:id="rId30"/>
    <p:sldId id="275" r:id="rId31"/>
    <p:sldId id="279" r:id="rId32"/>
    <p:sldId id="281" r:id="rId33"/>
    <p:sldId id="282" r:id="rId34"/>
    <p:sldId id="283" r:id="rId35"/>
    <p:sldId id="322" r:id="rId36"/>
    <p:sldId id="337" r:id="rId37"/>
    <p:sldId id="336" r:id="rId38"/>
    <p:sldId id="284" r:id="rId39"/>
    <p:sldId id="285" r:id="rId40"/>
    <p:sldId id="286" r:id="rId41"/>
    <p:sldId id="308" r:id="rId42"/>
    <p:sldId id="289" r:id="rId43"/>
    <p:sldId id="311" r:id="rId44"/>
    <p:sldId id="313" r:id="rId45"/>
    <p:sldId id="291" r:id="rId46"/>
    <p:sldId id="294" r:id="rId47"/>
    <p:sldId id="287" r:id="rId48"/>
    <p:sldId id="305" r:id="rId49"/>
    <p:sldId id="296" r:id="rId50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  <p:cmAuthor id="3" name="Magda Kocaj" initials="M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2-17T11:56:39.284" idx="1">
    <p:pos x="10" y="10"/>
    <p:text>myślę, żę w perspektywie nowej ścieżki i nawiązań do uchodźców z Ukrainy możemy zostawić to zdjęcie.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8F11-AFC6-42AC-A02C-18089786C895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99201A9-0D4B-433E-AF20-D228AEEDF7E2}">
      <dgm:prSet phldrT="[Tekst]" custT="1"/>
      <dgm:spPr/>
      <dgm:t>
        <a:bodyPr/>
        <a:lstStyle/>
        <a:p>
          <a:r>
            <a:rPr lang="pl-PL" sz="1200" b="1" dirty="0"/>
            <a:t>Początkujący liderzy poznają przykłady dobrych praktyk</a:t>
          </a:r>
          <a:br>
            <a:rPr lang="pl-PL" sz="1200" b="1" dirty="0"/>
          </a:br>
          <a:r>
            <a:rPr lang="pl-PL" sz="1200" b="1" dirty="0"/>
            <a:t>z innych miejsc w Polsce.</a:t>
          </a:r>
          <a:br>
            <a:rPr lang="pl-PL" sz="1200" b="1" dirty="0"/>
          </a:br>
          <a:r>
            <a:rPr lang="pl-PL" sz="1200" b="1" dirty="0"/>
            <a:t>Inspirują się nimi i mają własne pomysły na działania w swoich społecznościach.</a:t>
          </a:r>
        </a:p>
      </dgm:t>
    </dgm:pt>
    <dgm:pt modelId="{DC109019-F04E-45D6-8B42-DA406206A766}" type="parTrans" cxnId="{A0FDCD78-EAEC-4464-88D1-68D8A6501FCF}">
      <dgm:prSet/>
      <dgm:spPr/>
      <dgm:t>
        <a:bodyPr/>
        <a:lstStyle/>
        <a:p>
          <a:endParaRPr lang="pl-PL"/>
        </a:p>
      </dgm:t>
    </dgm:pt>
    <dgm:pt modelId="{C4FE2714-FFD9-447D-9F55-30905ED79F8E}" type="sibTrans" cxnId="{A0FDCD78-EAEC-4464-88D1-68D8A6501FCF}">
      <dgm:prSet/>
      <dgm:spPr/>
      <dgm:t>
        <a:bodyPr/>
        <a:lstStyle/>
        <a:p>
          <a:endParaRPr lang="pl-PL"/>
        </a:p>
      </dgm:t>
    </dgm:pt>
    <dgm:pt modelId="{E69F9A93-43BF-42DA-96AD-304997CAAD0C}">
      <dgm:prSet phldrT="[Tekst]" custT="1"/>
      <dgm:spPr/>
      <dgm:t>
        <a:bodyPr/>
        <a:lstStyle/>
        <a:p>
          <a:r>
            <a:rPr lang="pl-PL" sz="1200" b="1" dirty="0"/>
            <a:t>Liderzy lokalni czują, że mogą zorganizować mieszkańców</a:t>
          </a:r>
          <a:br>
            <a:rPr lang="pl-PL" sz="1200" b="1" dirty="0"/>
          </a:br>
          <a:r>
            <a:rPr lang="pl-PL" sz="1200" b="1" dirty="0"/>
            <a:t>i razem coś zrobić dla społeczności</a:t>
          </a:r>
        </a:p>
      </dgm:t>
    </dgm:pt>
    <dgm:pt modelId="{8E770E27-B9AA-4982-AEC5-31789C3CFEA9}" type="parTrans" cxnId="{2332DBD2-B817-4F47-A8BF-578B804C77A2}">
      <dgm:prSet/>
      <dgm:spPr/>
      <dgm:t>
        <a:bodyPr/>
        <a:lstStyle/>
        <a:p>
          <a:endParaRPr lang="pl-PL"/>
        </a:p>
      </dgm:t>
    </dgm:pt>
    <dgm:pt modelId="{E0EFD54E-21DF-4E99-B1C9-15EAFB52211A}" type="sibTrans" cxnId="{2332DBD2-B817-4F47-A8BF-578B804C77A2}">
      <dgm:prSet/>
      <dgm:spPr/>
      <dgm:t>
        <a:bodyPr/>
        <a:lstStyle/>
        <a:p>
          <a:endParaRPr lang="pl-PL"/>
        </a:p>
      </dgm:t>
    </dgm:pt>
    <dgm:pt modelId="{0592E4C0-FED8-4EF4-BA79-B587743956F0}">
      <dgm:prSet phldrT="[Tekst]" custT="1"/>
      <dgm:spPr/>
      <dgm:t>
        <a:bodyPr/>
        <a:lstStyle/>
        <a:p>
          <a:r>
            <a:rPr lang="pl-PL" sz="1200" b="1" dirty="0"/>
            <a:t>Liderzy lokalni mają doświadczenie</a:t>
          </a:r>
          <a:br>
            <a:rPr lang="pl-PL" sz="1200" b="1" dirty="0"/>
          </a:br>
          <a:r>
            <a:rPr lang="pl-PL" sz="1200" b="1" dirty="0"/>
            <a:t> i kompetencje potrzebne</a:t>
          </a:r>
          <a:br>
            <a:rPr lang="pl-PL" sz="1200" b="1" dirty="0"/>
          </a:br>
          <a:r>
            <a:rPr lang="pl-PL" sz="1200" b="1" dirty="0"/>
            <a:t>by zorganizować mieszkańców</a:t>
          </a:r>
          <a:br>
            <a:rPr lang="pl-PL" sz="1200" b="1" dirty="0"/>
          </a:br>
          <a:r>
            <a:rPr lang="pl-PL" sz="1200" b="1" dirty="0"/>
            <a:t>do wspólnego działania</a:t>
          </a:r>
        </a:p>
      </dgm:t>
    </dgm:pt>
    <dgm:pt modelId="{633E0B05-1F4E-45C1-BA9A-07D84356B882}" type="parTrans" cxnId="{AA0748CC-1C5F-4B96-B3EE-47C225EC5828}">
      <dgm:prSet/>
      <dgm:spPr/>
      <dgm:t>
        <a:bodyPr/>
        <a:lstStyle/>
        <a:p>
          <a:endParaRPr lang="pl-PL"/>
        </a:p>
      </dgm:t>
    </dgm:pt>
    <dgm:pt modelId="{32F21A76-CBFE-4C00-923B-569F9234010B}" type="sibTrans" cxnId="{AA0748CC-1C5F-4B96-B3EE-47C225EC5828}">
      <dgm:prSet/>
      <dgm:spPr/>
      <dgm:t>
        <a:bodyPr/>
        <a:lstStyle/>
        <a:p>
          <a:endParaRPr lang="pl-PL"/>
        </a:p>
      </dgm:t>
    </dgm:pt>
    <dgm:pt modelId="{6E0EF6AB-AF5F-43C0-A050-8D1F115DA807}">
      <dgm:prSet phldrT="[Tekst]" custT="1"/>
      <dgm:spPr/>
      <dgm:t>
        <a:bodyPr/>
        <a:lstStyle/>
        <a:p>
          <a:r>
            <a:rPr lang="pl-PL" sz="1200" b="1" dirty="0"/>
            <a:t>Liderzy lokalni</a:t>
          </a:r>
          <a:br>
            <a:rPr lang="pl-PL" sz="1200" b="1" dirty="0"/>
          </a:br>
          <a:r>
            <a:rPr lang="pl-PL" sz="1200" b="1" dirty="0"/>
            <a:t>są świadomi swojej roli </a:t>
          </a:r>
          <a:br>
            <a:rPr lang="pl-PL" sz="1200" b="1" dirty="0"/>
          </a:br>
          <a:r>
            <a:rPr lang="pl-PL" sz="1200" b="1" dirty="0"/>
            <a:t>w społeczności</a:t>
          </a:r>
        </a:p>
      </dgm:t>
    </dgm:pt>
    <dgm:pt modelId="{6C948636-7851-467C-9135-567478995C0E}" type="parTrans" cxnId="{FA65611C-0DBA-4AB2-84DE-6D02305EAFB7}">
      <dgm:prSet/>
      <dgm:spPr/>
      <dgm:t>
        <a:bodyPr/>
        <a:lstStyle/>
        <a:p>
          <a:endParaRPr lang="pl-PL"/>
        </a:p>
      </dgm:t>
    </dgm:pt>
    <dgm:pt modelId="{7A3032F2-87BD-4D19-B325-BA0AE0CFF479}" type="sibTrans" cxnId="{FA65611C-0DBA-4AB2-84DE-6D02305EAFB7}">
      <dgm:prSet/>
      <dgm:spPr/>
      <dgm:t>
        <a:bodyPr/>
        <a:lstStyle/>
        <a:p>
          <a:endParaRPr lang="pl-PL"/>
        </a:p>
      </dgm:t>
    </dgm:pt>
    <dgm:pt modelId="{9BB723AF-267A-476C-B342-DF2D0601EA71}">
      <dgm:prSet phldrT="[Tekst]" custT="1"/>
      <dgm:spPr/>
      <dgm:t>
        <a:bodyPr/>
        <a:lstStyle/>
        <a:p>
          <a:r>
            <a:rPr lang="pl-PL" sz="1200" b="1" dirty="0"/>
            <a:t>Liderzy robią kolejny krok - realizują projekty poza</a:t>
          </a:r>
          <a:br>
            <a:rPr lang="pl-PL" sz="1200" b="1" dirty="0"/>
          </a:br>
          <a:r>
            <a:rPr lang="pl-PL" sz="1200" b="1" dirty="0"/>
            <a:t> „Działaj Lokalnie”</a:t>
          </a:r>
          <a:br>
            <a:rPr lang="pl-PL" sz="1200" b="1" dirty="0"/>
          </a:br>
          <a:r>
            <a:rPr lang="pl-PL" sz="1200" b="1" dirty="0"/>
            <a:t>- są dojrzałymi liderami społeczności</a:t>
          </a:r>
        </a:p>
      </dgm:t>
    </dgm:pt>
    <dgm:pt modelId="{E5466EFC-4D6D-46B4-952C-073D54F4B83D}" type="parTrans" cxnId="{ED6A72A9-1480-4DA8-96D9-2B31D93286BD}">
      <dgm:prSet/>
      <dgm:spPr/>
      <dgm:t>
        <a:bodyPr/>
        <a:lstStyle/>
        <a:p>
          <a:endParaRPr lang="pl-PL"/>
        </a:p>
      </dgm:t>
    </dgm:pt>
    <dgm:pt modelId="{BE25DEF8-C522-4A79-836D-FE1529957685}" type="sibTrans" cxnId="{ED6A72A9-1480-4DA8-96D9-2B31D93286BD}">
      <dgm:prSet/>
      <dgm:spPr/>
      <dgm:t>
        <a:bodyPr/>
        <a:lstStyle/>
        <a:p>
          <a:endParaRPr lang="pl-PL"/>
        </a:p>
      </dgm:t>
    </dgm:pt>
    <dgm:pt modelId="{F391F39D-3BB5-4E4E-92D6-D5BD102DFB09}">
      <dgm:prSet phldrT="[Tekst]" custT="1"/>
      <dgm:spPr/>
      <dgm:t>
        <a:bodyPr/>
        <a:lstStyle/>
        <a:p>
          <a:r>
            <a:rPr lang="pl-PL" sz="1200" b="1" dirty="0"/>
            <a:t>Początkujący liderzy organizują projekty, które odpowiadają</a:t>
          </a:r>
          <a:br>
            <a:rPr lang="pl-PL" sz="1200" b="1" dirty="0"/>
          </a:br>
          <a:r>
            <a:rPr lang="pl-PL" sz="1200" b="1" dirty="0"/>
            <a:t> na ważną potrzebę społeczności</a:t>
          </a:r>
        </a:p>
      </dgm:t>
    </dgm:pt>
    <dgm:pt modelId="{1CD45244-CDC3-4EEE-957C-FD729278942E}" type="parTrans" cxnId="{CDC8CAEC-F2E5-4642-83D0-344DE64B8F27}">
      <dgm:prSet/>
      <dgm:spPr/>
      <dgm:t>
        <a:bodyPr/>
        <a:lstStyle/>
        <a:p>
          <a:endParaRPr lang="pl-PL"/>
        </a:p>
      </dgm:t>
    </dgm:pt>
    <dgm:pt modelId="{614A30FD-B687-4F01-B292-46CBE6EB371E}" type="sibTrans" cxnId="{CDC8CAEC-F2E5-4642-83D0-344DE64B8F27}">
      <dgm:prSet/>
      <dgm:spPr/>
      <dgm:t>
        <a:bodyPr/>
        <a:lstStyle/>
        <a:p>
          <a:endParaRPr lang="pl-PL"/>
        </a:p>
      </dgm:t>
    </dgm:pt>
    <dgm:pt modelId="{33AB233A-51B7-447B-8DF4-0A43F31185B4}">
      <dgm:prSet phldrT="[Tekst]" custT="1"/>
      <dgm:spPr/>
      <dgm:t>
        <a:bodyPr/>
        <a:lstStyle/>
        <a:p>
          <a:r>
            <a:rPr lang="pl-PL" sz="1200" b="1" dirty="0"/>
            <a:t>Instytucje i organizacje lokalne korzystają z pomocy doświadczonych liderów lokalnych</a:t>
          </a:r>
        </a:p>
      </dgm:t>
    </dgm:pt>
    <dgm:pt modelId="{31607FD7-A6D0-4531-B569-37428C2F01A3}" type="parTrans" cxnId="{C0777E79-D0D1-4064-87BE-BBAD4041B0EF}">
      <dgm:prSet/>
      <dgm:spPr/>
      <dgm:t>
        <a:bodyPr/>
        <a:lstStyle/>
        <a:p>
          <a:endParaRPr lang="pl-PL"/>
        </a:p>
      </dgm:t>
    </dgm:pt>
    <dgm:pt modelId="{A9E3270B-BDFC-44C2-AE87-B509C31E159C}" type="sibTrans" cxnId="{C0777E79-D0D1-4064-87BE-BBAD4041B0EF}">
      <dgm:prSet/>
      <dgm:spPr/>
      <dgm:t>
        <a:bodyPr/>
        <a:lstStyle/>
        <a:p>
          <a:endParaRPr lang="pl-PL"/>
        </a:p>
      </dgm:t>
    </dgm:pt>
    <dgm:pt modelId="{284B3FE1-C780-4C24-ADDF-655D55D80D48}" type="pres">
      <dgm:prSet presAssocID="{76278F11-AFC6-42AC-A02C-18089786C8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B620E6-E41E-487B-986E-269BB931F9CB}" type="pres">
      <dgm:prSet presAssocID="{399201A9-0D4B-433E-AF20-D228AEEDF7E2}" presName="node" presStyleLbl="node1" presStyleIdx="0" presStyleCnt="7" custLinFactNeighborX="64262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DC4938-60A5-4260-9CA0-7BEEDACBE649}" type="pres">
      <dgm:prSet presAssocID="{C4FE2714-FFD9-447D-9F55-30905ED79F8E}" presName="sibTrans" presStyleLbl="sibTrans2D1" presStyleIdx="0" presStyleCnt="6"/>
      <dgm:spPr/>
      <dgm:t>
        <a:bodyPr/>
        <a:lstStyle/>
        <a:p>
          <a:endParaRPr lang="pl-PL"/>
        </a:p>
      </dgm:t>
    </dgm:pt>
    <dgm:pt modelId="{A0C67A94-E216-4FF8-A440-01B8A1C84804}" type="pres">
      <dgm:prSet presAssocID="{C4FE2714-FFD9-447D-9F55-30905ED79F8E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1763E41B-A536-476B-80EB-8CE0A9BF3884}" type="pres">
      <dgm:prSet presAssocID="{F391F39D-3BB5-4E4E-92D6-D5BD102DFB09}" presName="node" presStyleLbl="node1" presStyleIdx="1" presStyleCnt="7" custLinFactNeighborX="83898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3DB156-25BF-48AD-B330-51A2D5439EA6}" type="pres">
      <dgm:prSet presAssocID="{614A30FD-B687-4F01-B292-46CBE6EB371E}" presName="sibTrans" presStyleLbl="sibTrans2D1" presStyleIdx="1" presStyleCnt="6"/>
      <dgm:spPr/>
      <dgm:t>
        <a:bodyPr/>
        <a:lstStyle/>
        <a:p>
          <a:endParaRPr lang="pl-PL"/>
        </a:p>
      </dgm:t>
    </dgm:pt>
    <dgm:pt modelId="{1F05488F-76CA-47E6-B80C-AA81F95A5EDD}" type="pres">
      <dgm:prSet presAssocID="{614A30FD-B687-4F01-B292-46CBE6EB371E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0BCFF826-C4F6-4948-85E6-7ACC7AE94107}" type="pres">
      <dgm:prSet presAssocID="{E69F9A93-43BF-42DA-96AD-304997CAAD0C}" presName="node" presStyleLbl="node1" presStyleIdx="2" presStyleCnt="7" custLinFactY="67039" custLinFactNeighborX="-4462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3DACCC-0492-4387-8667-DDC91A317C00}" type="pres">
      <dgm:prSet presAssocID="{E0EFD54E-21DF-4E99-B1C9-15EAFB52211A}" presName="sibTrans" presStyleLbl="sibTrans2D1" presStyleIdx="2" presStyleCnt="6"/>
      <dgm:spPr/>
      <dgm:t>
        <a:bodyPr/>
        <a:lstStyle/>
        <a:p>
          <a:endParaRPr lang="pl-PL"/>
        </a:p>
      </dgm:t>
    </dgm:pt>
    <dgm:pt modelId="{DF00A638-A895-4CD0-9BAC-CD8BB2D5A673}" type="pres">
      <dgm:prSet presAssocID="{E0EFD54E-21DF-4E99-B1C9-15EAFB52211A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8D673D0D-D167-4BF8-AF20-1470BE7A9487}" type="pres">
      <dgm:prSet presAssocID="{0592E4C0-FED8-4EF4-BA79-B587743956F0}" presName="node" presStyleLbl="node1" presStyleIdx="3" presStyleCnt="7" custLinFactX="-29942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3187A-C10C-41AF-AD1A-C6147C6575B9}" type="pres">
      <dgm:prSet presAssocID="{32F21A76-CBFE-4C00-923B-569F9234010B}" presName="sibTrans" presStyleLbl="sibTrans2D1" presStyleIdx="3" presStyleCnt="6"/>
      <dgm:spPr/>
      <dgm:t>
        <a:bodyPr/>
        <a:lstStyle/>
        <a:p>
          <a:endParaRPr lang="pl-PL"/>
        </a:p>
      </dgm:t>
    </dgm:pt>
    <dgm:pt modelId="{0115D2EC-4EC1-4772-91F1-3BED6F12DDA1}" type="pres">
      <dgm:prSet presAssocID="{32F21A76-CBFE-4C00-923B-569F9234010B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2B05993C-9DA0-4009-9941-FE3C33CE8B5A}" type="pres">
      <dgm:prSet presAssocID="{6E0EF6AB-AF5F-43C0-A050-8D1F115DA807}" presName="node" presStyleLbl="node1" presStyleIdx="4" presStyleCnt="7" custLinFactX="-23815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9B45F5-889B-41A8-B944-948200F726E6}" type="pres">
      <dgm:prSet presAssocID="{7A3032F2-87BD-4D19-B325-BA0AE0CFF479}" presName="sibTrans" presStyleLbl="sibTrans2D1" presStyleIdx="4" presStyleCnt="6"/>
      <dgm:spPr/>
      <dgm:t>
        <a:bodyPr/>
        <a:lstStyle/>
        <a:p>
          <a:endParaRPr lang="pl-PL"/>
        </a:p>
      </dgm:t>
    </dgm:pt>
    <dgm:pt modelId="{777FECA8-1512-42B0-A173-050DE4EE25FD}" type="pres">
      <dgm:prSet presAssocID="{7A3032F2-87BD-4D19-B325-BA0AE0CFF479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6C953119-3E65-42F0-B2D3-EB403AF90F63}" type="pres">
      <dgm:prSet presAssocID="{9BB723AF-267A-476C-B342-DF2D0601EA71}" presName="node" presStyleLbl="node1" presStyleIdx="5" presStyleCnt="7" custLinFactY="47270" custLinFactNeighborX="6515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D67B53-4A32-4A07-8875-52FAF0C00116}" type="pres">
      <dgm:prSet presAssocID="{BE25DEF8-C522-4A79-836D-FE1529957685}" presName="sibTrans" presStyleLbl="sibTrans2D1" presStyleIdx="5" presStyleCnt="6"/>
      <dgm:spPr/>
      <dgm:t>
        <a:bodyPr/>
        <a:lstStyle/>
        <a:p>
          <a:endParaRPr lang="pl-PL"/>
        </a:p>
      </dgm:t>
    </dgm:pt>
    <dgm:pt modelId="{B9ACE068-8666-48D6-A803-FD83DA9E2560}" type="pres">
      <dgm:prSet presAssocID="{BE25DEF8-C522-4A79-836D-FE1529957685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EAB313E7-5832-45BD-8B66-CF9A0B5CEA99}" type="pres">
      <dgm:prSet presAssocID="{33AB233A-51B7-447B-8DF4-0A43F31185B4}" presName="node" presStyleLbl="node1" presStyleIdx="6" presStyleCnt="7" custLinFactX="100000" custLinFactNeighborX="124474" custLinFactNeighborY="-185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06F32F-92E4-4548-BEC5-4A8BF0510D40}" type="presOf" srcId="{BE25DEF8-C522-4A79-836D-FE1529957685}" destId="{B9ACE068-8666-48D6-A803-FD83DA9E2560}" srcOrd="1" destOrd="0" presId="urn:microsoft.com/office/officeart/2005/8/layout/process5"/>
    <dgm:cxn modelId="{6638AF60-3559-401D-A234-17C74238FEF8}" type="presOf" srcId="{E0EFD54E-21DF-4E99-B1C9-15EAFB52211A}" destId="{063DACCC-0492-4387-8667-DDC91A317C00}" srcOrd="0" destOrd="0" presId="urn:microsoft.com/office/officeart/2005/8/layout/process5"/>
    <dgm:cxn modelId="{B5E69510-DE60-49C3-B7A4-0188C7E617CC}" type="presOf" srcId="{F391F39D-3BB5-4E4E-92D6-D5BD102DFB09}" destId="{1763E41B-A536-476B-80EB-8CE0A9BF3884}" srcOrd="0" destOrd="0" presId="urn:microsoft.com/office/officeart/2005/8/layout/process5"/>
    <dgm:cxn modelId="{0B83679A-995F-4DCC-9196-0FD73A1159EF}" type="presOf" srcId="{9BB723AF-267A-476C-B342-DF2D0601EA71}" destId="{6C953119-3E65-42F0-B2D3-EB403AF90F63}" srcOrd="0" destOrd="0" presId="urn:microsoft.com/office/officeart/2005/8/layout/process5"/>
    <dgm:cxn modelId="{59CB6650-2F3C-4ECB-9F41-E706CF1E1544}" type="presOf" srcId="{E0EFD54E-21DF-4E99-B1C9-15EAFB52211A}" destId="{DF00A638-A895-4CD0-9BAC-CD8BB2D5A673}" srcOrd="1" destOrd="0" presId="urn:microsoft.com/office/officeart/2005/8/layout/process5"/>
    <dgm:cxn modelId="{A0FDCD78-EAEC-4464-88D1-68D8A6501FCF}" srcId="{76278F11-AFC6-42AC-A02C-18089786C895}" destId="{399201A9-0D4B-433E-AF20-D228AEEDF7E2}" srcOrd="0" destOrd="0" parTransId="{DC109019-F04E-45D6-8B42-DA406206A766}" sibTransId="{C4FE2714-FFD9-447D-9F55-30905ED79F8E}"/>
    <dgm:cxn modelId="{D422D767-FC94-4F34-AE37-B5D9F432A059}" type="presOf" srcId="{614A30FD-B687-4F01-B292-46CBE6EB371E}" destId="{353DB156-25BF-48AD-B330-51A2D5439EA6}" srcOrd="0" destOrd="0" presId="urn:microsoft.com/office/officeart/2005/8/layout/process5"/>
    <dgm:cxn modelId="{2332DBD2-B817-4F47-A8BF-578B804C77A2}" srcId="{76278F11-AFC6-42AC-A02C-18089786C895}" destId="{E69F9A93-43BF-42DA-96AD-304997CAAD0C}" srcOrd="2" destOrd="0" parTransId="{8E770E27-B9AA-4982-AEC5-31789C3CFEA9}" sibTransId="{E0EFD54E-21DF-4E99-B1C9-15EAFB52211A}"/>
    <dgm:cxn modelId="{7604B97B-4452-4FD7-8885-3506B608FDD0}" type="presOf" srcId="{0592E4C0-FED8-4EF4-BA79-B587743956F0}" destId="{8D673D0D-D167-4BF8-AF20-1470BE7A9487}" srcOrd="0" destOrd="0" presId="urn:microsoft.com/office/officeart/2005/8/layout/process5"/>
    <dgm:cxn modelId="{AE7FF06C-3111-422E-8AAF-C52463BB5CCA}" type="presOf" srcId="{6E0EF6AB-AF5F-43C0-A050-8D1F115DA807}" destId="{2B05993C-9DA0-4009-9941-FE3C33CE8B5A}" srcOrd="0" destOrd="0" presId="urn:microsoft.com/office/officeart/2005/8/layout/process5"/>
    <dgm:cxn modelId="{5033829A-3A57-46CE-B899-69AF59E42A45}" type="presOf" srcId="{C4FE2714-FFD9-447D-9F55-30905ED79F8E}" destId="{3BDC4938-60A5-4260-9CA0-7BEEDACBE649}" srcOrd="0" destOrd="0" presId="urn:microsoft.com/office/officeart/2005/8/layout/process5"/>
    <dgm:cxn modelId="{E938C901-46E4-4FBE-9A4F-A689AF607F98}" type="presOf" srcId="{33AB233A-51B7-447B-8DF4-0A43F31185B4}" destId="{EAB313E7-5832-45BD-8B66-CF9A0B5CEA99}" srcOrd="0" destOrd="0" presId="urn:microsoft.com/office/officeart/2005/8/layout/process5"/>
    <dgm:cxn modelId="{C300C6A2-862A-4D27-8571-607ACF10AD42}" type="presOf" srcId="{399201A9-0D4B-433E-AF20-D228AEEDF7E2}" destId="{15B620E6-E41E-487B-986E-269BB931F9CB}" srcOrd="0" destOrd="0" presId="urn:microsoft.com/office/officeart/2005/8/layout/process5"/>
    <dgm:cxn modelId="{A1C164A1-E1FA-4F99-A759-E435FE3A5548}" type="presOf" srcId="{32F21A76-CBFE-4C00-923B-569F9234010B}" destId="{0115D2EC-4EC1-4772-91F1-3BED6F12DDA1}" srcOrd="1" destOrd="0" presId="urn:microsoft.com/office/officeart/2005/8/layout/process5"/>
    <dgm:cxn modelId="{ED6A72A9-1480-4DA8-96D9-2B31D93286BD}" srcId="{76278F11-AFC6-42AC-A02C-18089786C895}" destId="{9BB723AF-267A-476C-B342-DF2D0601EA71}" srcOrd="5" destOrd="0" parTransId="{E5466EFC-4D6D-46B4-952C-073D54F4B83D}" sibTransId="{BE25DEF8-C522-4A79-836D-FE1529957685}"/>
    <dgm:cxn modelId="{281D58EE-31E4-4299-920A-3CE73D2F5605}" type="presOf" srcId="{7A3032F2-87BD-4D19-B325-BA0AE0CFF479}" destId="{777FECA8-1512-42B0-A173-050DE4EE25FD}" srcOrd="1" destOrd="0" presId="urn:microsoft.com/office/officeart/2005/8/layout/process5"/>
    <dgm:cxn modelId="{DA558D6B-DC43-423F-94A6-C9FBE04EAF88}" type="presOf" srcId="{614A30FD-B687-4F01-B292-46CBE6EB371E}" destId="{1F05488F-76CA-47E6-B80C-AA81F95A5EDD}" srcOrd="1" destOrd="0" presId="urn:microsoft.com/office/officeart/2005/8/layout/process5"/>
    <dgm:cxn modelId="{CDC8CAEC-F2E5-4642-83D0-344DE64B8F27}" srcId="{76278F11-AFC6-42AC-A02C-18089786C895}" destId="{F391F39D-3BB5-4E4E-92D6-D5BD102DFB09}" srcOrd="1" destOrd="0" parTransId="{1CD45244-CDC3-4EEE-957C-FD729278942E}" sibTransId="{614A30FD-B687-4F01-B292-46CBE6EB371E}"/>
    <dgm:cxn modelId="{F89D7BCC-A13F-47F1-8FFC-DB3E6D035671}" type="presOf" srcId="{7A3032F2-87BD-4D19-B325-BA0AE0CFF479}" destId="{E49B45F5-889B-41A8-B944-948200F726E6}" srcOrd="0" destOrd="0" presId="urn:microsoft.com/office/officeart/2005/8/layout/process5"/>
    <dgm:cxn modelId="{6522719E-9EF7-4856-A1E5-F1DC86EE1475}" type="presOf" srcId="{BE25DEF8-C522-4A79-836D-FE1529957685}" destId="{12D67B53-4A32-4A07-8875-52FAF0C00116}" srcOrd="0" destOrd="0" presId="urn:microsoft.com/office/officeart/2005/8/layout/process5"/>
    <dgm:cxn modelId="{FA65611C-0DBA-4AB2-84DE-6D02305EAFB7}" srcId="{76278F11-AFC6-42AC-A02C-18089786C895}" destId="{6E0EF6AB-AF5F-43C0-A050-8D1F115DA807}" srcOrd="4" destOrd="0" parTransId="{6C948636-7851-467C-9135-567478995C0E}" sibTransId="{7A3032F2-87BD-4D19-B325-BA0AE0CFF479}"/>
    <dgm:cxn modelId="{AA0748CC-1C5F-4B96-B3EE-47C225EC5828}" srcId="{76278F11-AFC6-42AC-A02C-18089786C895}" destId="{0592E4C0-FED8-4EF4-BA79-B587743956F0}" srcOrd="3" destOrd="0" parTransId="{633E0B05-1F4E-45C1-BA9A-07D84356B882}" sibTransId="{32F21A76-CBFE-4C00-923B-569F9234010B}"/>
    <dgm:cxn modelId="{A3BCA725-C0F9-4E68-88C9-2B21AE52225E}" type="presOf" srcId="{E69F9A93-43BF-42DA-96AD-304997CAAD0C}" destId="{0BCFF826-C4F6-4948-85E6-7ACC7AE94107}" srcOrd="0" destOrd="0" presId="urn:microsoft.com/office/officeart/2005/8/layout/process5"/>
    <dgm:cxn modelId="{6FC0EC97-4847-45F9-9CB9-E181E04A65CA}" type="presOf" srcId="{76278F11-AFC6-42AC-A02C-18089786C895}" destId="{284B3FE1-C780-4C24-ADDF-655D55D80D48}" srcOrd="0" destOrd="0" presId="urn:microsoft.com/office/officeart/2005/8/layout/process5"/>
    <dgm:cxn modelId="{C0777E79-D0D1-4064-87BE-BBAD4041B0EF}" srcId="{76278F11-AFC6-42AC-A02C-18089786C895}" destId="{33AB233A-51B7-447B-8DF4-0A43F31185B4}" srcOrd="6" destOrd="0" parTransId="{31607FD7-A6D0-4531-B569-37428C2F01A3}" sibTransId="{A9E3270B-BDFC-44C2-AE87-B509C31E159C}"/>
    <dgm:cxn modelId="{30176146-867C-4903-9545-BACB1E3EF0DC}" type="presOf" srcId="{C4FE2714-FFD9-447D-9F55-30905ED79F8E}" destId="{A0C67A94-E216-4FF8-A440-01B8A1C84804}" srcOrd="1" destOrd="0" presId="urn:microsoft.com/office/officeart/2005/8/layout/process5"/>
    <dgm:cxn modelId="{653B01EF-357B-45F1-9EE1-77AB6F9312F8}" type="presOf" srcId="{32F21A76-CBFE-4C00-923B-569F9234010B}" destId="{2743187A-C10C-41AF-AD1A-C6147C6575B9}" srcOrd="0" destOrd="0" presId="urn:microsoft.com/office/officeart/2005/8/layout/process5"/>
    <dgm:cxn modelId="{58C2A573-D165-40A8-970F-34195C155B8F}" type="presParOf" srcId="{284B3FE1-C780-4C24-ADDF-655D55D80D48}" destId="{15B620E6-E41E-487B-986E-269BB931F9CB}" srcOrd="0" destOrd="0" presId="urn:microsoft.com/office/officeart/2005/8/layout/process5"/>
    <dgm:cxn modelId="{E1B43185-3B84-4053-AFD8-4D4F338CC0D6}" type="presParOf" srcId="{284B3FE1-C780-4C24-ADDF-655D55D80D48}" destId="{3BDC4938-60A5-4260-9CA0-7BEEDACBE649}" srcOrd="1" destOrd="0" presId="urn:microsoft.com/office/officeart/2005/8/layout/process5"/>
    <dgm:cxn modelId="{3D3D50A4-F8C1-4261-BB8B-EBAAACEDAF1C}" type="presParOf" srcId="{3BDC4938-60A5-4260-9CA0-7BEEDACBE649}" destId="{A0C67A94-E216-4FF8-A440-01B8A1C84804}" srcOrd="0" destOrd="0" presId="urn:microsoft.com/office/officeart/2005/8/layout/process5"/>
    <dgm:cxn modelId="{060D1143-F65B-4B8A-B2AC-57BBBF209218}" type="presParOf" srcId="{284B3FE1-C780-4C24-ADDF-655D55D80D48}" destId="{1763E41B-A536-476B-80EB-8CE0A9BF3884}" srcOrd="2" destOrd="0" presId="urn:microsoft.com/office/officeart/2005/8/layout/process5"/>
    <dgm:cxn modelId="{1F74F125-60A5-4032-89EE-EAF3D811CD95}" type="presParOf" srcId="{284B3FE1-C780-4C24-ADDF-655D55D80D48}" destId="{353DB156-25BF-48AD-B330-51A2D5439EA6}" srcOrd="3" destOrd="0" presId="urn:microsoft.com/office/officeart/2005/8/layout/process5"/>
    <dgm:cxn modelId="{1D72870A-936C-4D14-BB8B-835A60E5E982}" type="presParOf" srcId="{353DB156-25BF-48AD-B330-51A2D5439EA6}" destId="{1F05488F-76CA-47E6-B80C-AA81F95A5EDD}" srcOrd="0" destOrd="0" presId="urn:microsoft.com/office/officeart/2005/8/layout/process5"/>
    <dgm:cxn modelId="{AAC4326F-A37E-47CD-B5D5-A8392C4627EE}" type="presParOf" srcId="{284B3FE1-C780-4C24-ADDF-655D55D80D48}" destId="{0BCFF826-C4F6-4948-85E6-7ACC7AE94107}" srcOrd="4" destOrd="0" presId="urn:microsoft.com/office/officeart/2005/8/layout/process5"/>
    <dgm:cxn modelId="{22B74E0F-A6B6-42E4-95EA-E572EC5A235F}" type="presParOf" srcId="{284B3FE1-C780-4C24-ADDF-655D55D80D48}" destId="{063DACCC-0492-4387-8667-DDC91A317C00}" srcOrd="5" destOrd="0" presId="urn:microsoft.com/office/officeart/2005/8/layout/process5"/>
    <dgm:cxn modelId="{090CD123-ED74-48F4-82F2-C5F6BC424B28}" type="presParOf" srcId="{063DACCC-0492-4387-8667-DDC91A317C00}" destId="{DF00A638-A895-4CD0-9BAC-CD8BB2D5A673}" srcOrd="0" destOrd="0" presId="urn:microsoft.com/office/officeart/2005/8/layout/process5"/>
    <dgm:cxn modelId="{2F68F2A6-C4C9-45B0-9E9B-83BFC3F21CF1}" type="presParOf" srcId="{284B3FE1-C780-4C24-ADDF-655D55D80D48}" destId="{8D673D0D-D167-4BF8-AF20-1470BE7A9487}" srcOrd="6" destOrd="0" presId="urn:microsoft.com/office/officeart/2005/8/layout/process5"/>
    <dgm:cxn modelId="{05722F53-B038-4475-BFB2-1B3ED40463B4}" type="presParOf" srcId="{284B3FE1-C780-4C24-ADDF-655D55D80D48}" destId="{2743187A-C10C-41AF-AD1A-C6147C6575B9}" srcOrd="7" destOrd="0" presId="urn:microsoft.com/office/officeart/2005/8/layout/process5"/>
    <dgm:cxn modelId="{7025D637-09F8-41D1-9472-0675E0323C03}" type="presParOf" srcId="{2743187A-C10C-41AF-AD1A-C6147C6575B9}" destId="{0115D2EC-4EC1-4772-91F1-3BED6F12DDA1}" srcOrd="0" destOrd="0" presId="urn:microsoft.com/office/officeart/2005/8/layout/process5"/>
    <dgm:cxn modelId="{882E4C8B-5BF2-417C-BA42-FFBA7E9D02B5}" type="presParOf" srcId="{284B3FE1-C780-4C24-ADDF-655D55D80D48}" destId="{2B05993C-9DA0-4009-9941-FE3C33CE8B5A}" srcOrd="8" destOrd="0" presId="urn:microsoft.com/office/officeart/2005/8/layout/process5"/>
    <dgm:cxn modelId="{2BED652E-E152-427E-82A5-5C8FF9D806F2}" type="presParOf" srcId="{284B3FE1-C780-4C24-ADDF-655D55D80D48}" destId="{E49B45F5-889B-41A8-B944-948200F726E6}" srcOrd="9" destOrd="0" presId="urn:microsoft.com/office/officeart/2005/8/layout/process5"/>
    <dgm:cxn modelId="{5162FCFE-2668-4231-9AD1-E6ABC2947E33}" type="presParOf" srcId="{E49B45F5-889B-41A8-B944-948200F726E6}" destId="{777FECA8-1512-42B0-A173-050DE4EE25FD}" srcOrd="0" destOrd="0" presId="urn:microsoft.com/office/officeart/2005/8/layout/process5"/>
    <dgm:cxn modelId="{BEBB51BB-459B-41DD-B224-FC59DB4D5818}" type="presParOf" srcId="{284B3FE1-C780-4C24-ADDF-655D55D80D48}" destId="{6C953119-3E65-42F0-B2D3-EB403AF90F63}" srcOrd="10" destOrd="0" presId="urn:microsoft.com/office/officeart/2005/8/layout/process5"/>
    <dgm:cxn modelId="{727F33D7-EABD-4349-B629-50BBF1D9ED72}" type="presParOf" srcId="{284B3FE1-C780-4C24-ADDF-655D55D80D48}" destId="{12D67B53-4A32-4A07-8875-52FAF0C00116}" srcOrd="11" destOrd="0" presId="urn:microsoft.com/office/officeart/2005/8/layout/process5"/>
    <dgm:cxn modelId="{9444377C-CB23-4C33-BFB0-E2265044D032}" type="presParOf" srcId="{12D67B53-4A32-4A07-8875-52FAF0C00116}" destId="{B9ACE068-8666-48D6-A803-FD83DA9E2560}" srcOrd="0" destOrd="0" presId="urn:microsoft.com/office/officeart/2005/8/layout/process5"/>
    <dgm:cxn modelId="{06E58070-D00A-452E-89CD-D2F0D9725F73}" type="presParOf" srcId="{284B3FE1-C780-4C24-ADDF-655D55D80D48}" destId="{EAB313E7-5832-45BD-8B66-CF9A0B5CEA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DB4BE-48A4-45C9-B0B2-BA2C74008C6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4CAA170-39ED-4467-9810-38C87BC0B6C7}">
      <dgm:prSet phldrT="[Tekst]" custT="1"/>
      <dgm:spPr/>
      <dgm:t>
        <a:bodyPr/>
        <a:lstStyle/>
        <a:p>
          <a:r>
            <a:rPr lang="pl-PL" sz="1600" b="1" dirty="0"/>
            <a:t>ODL wspiera początkujących liderów</a:t>
          </a:r>
        </a:p>
      </dgm:t>
    </dgm:pt>
    <dgm:pt modelId="{4C06B087-AB95-4564-8EF5-3E829D531470}" type="parTrans" cxnId="{3A9A271F-74DF-4691-BCFC-B0276C0C640C}">
      <dgm:prSet/>
      <dgm:spPr/>
      <dgm:t>
        <a:bodyPr/>
        <a:lstStyle/>
        <a:p>
          <a:endParaRPr lang="pl-PL"/>
        </a:p>
      </dgm:t>
    </dgm:pt>
    <dgm:pt modelId="{54E8F2F4-7291-4737-8E65-70F4065E12E6}" type="sibTrans" cxnId="{3A9A271F-74DF-4691-BCFC-B0276C0C640C}">
      <dgm:prSet/>
      <dgm:spPr/>
      <dgm:t>
        <a:bodyPr/>
        <a:lstStyle/>
        <a:p>
          <a:endParaRPr lang="pl-PL"/>
        </a:p>
      </dgm:t>
    </dgm:pt>
    <dgm:pt modelId="{1C05D1B2-88ED-4CE5-8306-092209DAA5C1}">
      <dgm:prSet phldrT="[Tekst]" custT="1"/>
      <dgm:spPr/>
      <dgm:t>
        <a:bodyPr/>
        <a:lstStyle/>
        <a:p>
          <a:r>
            <a:rPr lang="pl-PL" sz="1600" b="1"/>
            <a:t>ODL organizuje</a:t>
          </a:r>
          <a:br>
            <a:rPr lang="pl-PL" sz="1600" b="1"/>
          </a:br>
          <a:r>
            <a:rPr lang="pl-PL" sz="1600" b="1"/>
            <a:t>i prowadzi lokalny konkurs grantowy</a:t>
          </a:r>
          <a:endParaRPr lang="pl-PL" sz="1600" b="1" dirty="0"/>
        </a:p>
      </dgm:t>
    </dgm:pt>
    <dgm:pt modelId="{42EFAFB2-8C0E-4A5F-AE4B-0EF8FA6F76FE}" type="parTrans" cxnId="{CABAC888-B235-4130-9F62-EA5EC5D4DB19}">
      <dgm:prSet/>
      <dgm:spPr/>
      <dgm:t>
        <a:bodyPr/>
        <a:lstStyle/>
        <a:p>
          <a:endParaRPr lang="pl-PL"/>
        </a:p>
      </dgm:t>
    </dgm:pt>
    <dgm:pt modelId="{120F9C9A-EFEC-46C1-837D-477237C401E2}" type="sibTrans" cxnId="{CABAC888-B235-4130-9F62-EA5EC5D4DB19}">
      <dgm:prSet/>
      <dgm:spPr/>
      <dgm:t>
        <a:bodyPr/>
        <a:lstStyle/>
        <a:p>
          <a:endParaRPr lang="pl-PL"/>
        </a:p>
      </dgm:t>
    </dgm:pt>
    <dgm:pt modelId="{6E5AEAA6-496C-481B-88D6-733C057A67AD}">
      <dgm:prSet phldrT="[Tekst]" custT="1"/>
      <dgm:spPr/>
      <dgm:t>
        <a:bodyPr/>
        <a:lstStyle/>
        <a:p>
          <a:r>
            <a:rPr lang="pl-PL" sz="1600" b="1" dirty="0"/>
            <a:t>ODL tworzy przyjazne warunki do pracy poczatkującym liderom</a:t>
          </a:r>
        </a:p>
      </dgm:t>
    </dgm:pt>
    <dgm:pt modelId="{FC235A38-133A-442C-999F-B9923BF59E3F}" type="parTrans" cxnId="{D1808B81-7B76-4943-95EA-06B1516A06DE}">
      <dgm:prSet/>
      <dgm:spPr/>
      <dgm:t>
        <a:bodyPr/>
        <a:lstStyle/>
        <a:p>
          <a:endParaRPr lang="pl-PL"/>
        </a:p>
      </dgm:t>
    </dgm:pt>
    <dgm:pt modelId="{17159FCD-2A9B-431F-AB9C-BDF0D233836D}" type="sibTrans" cxnId="{D1808B81-7B76-4943-95EA-06B1516A06DE}">
      <dgm:prSet/>
      <dgm:spPr/>
      <dgm:t>
        <a:bodyPr/>
        <a:lstStyle/>
        <a:p>
          <a:endParaRPr lang="pl-PL"/>
        </a:p>
      </dgm:t>
    </dgm:pt>
    <dgm:pt modelId="{6F4FA842-A22A-410C-ACAE-DEB1CAA1DE38}" type="pres">
      <dgm:prSet presAssocID="{774DB4BE-48A4-45C9-B0B2-BA2C74008C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B4AA735-DBC7-483E-B98C-BFC03AB61777}" type="pres">
      <dgm:prSet presAssocID="{6E5AEAA6-496C-481B-88D6-733C057A67AD}" presName="parentText" presStyleLbl="node1" presStyleIdx="0" presStyleCnt="3" custLinFactY="-25768" custLinFactNeighborX="-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78A98B-BEE7-493A-BE50-03D1E9EB7F9A}" type="pres">
      <dgm:prSet presAssocID="{17159FCD-2A9B-431F-AB9C-BDF0D233836D}" presName="spacer" presStyleCnt="0"/>
      <dgm:spPr/>
    </dgm:pt>
    <dgm:pt modelId="{810A979A-C170-4235-A098-C4EC4F852D00}" type="pres">
      <dgm:prSet presAssocID="{B4CAA170-39ED-4467-9810-38C87BC0B6C7}" presName="parentText" presStyleLbl="node1" presStyleIdx="1" presStyleCnt="3" custLinFactNeighborX="-493" custLinFactNeighborY="-755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D24517-7039-4C3B-9B3B-BF12AE385374}" type="pres">
      <dgm:prSet presAssocID="{54E8F2F4-7291-4737-8E65-70F4065E12E6}" presName="spacer" presStyleCnt="0"/>
      <dgm:spPr/>
    </dgm:pt>
    <dgm:pt modelId="{40F42038-C5B0-4447-9E08-09F86211A26A}" type="pres">
      <dgm:prSet presAssocID="{1C05D1B2-88ED-4CE5-8306-092209DAA5C1}" presName="parentText" presStyleLbl="node1" presStyleIdx="2" presStyleCnt="3" custLinFactY="8770" custLinFactNeighborX="-44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F9CD9A-E394-4B62-81D1-8E53D734E821}" type="presOf" srcId="{1C05D1B2-88ED-4CE5-8306-092209DAA5C1}" destId="{40F42038-C5B0-4447-9E08-09F86211A26A}" srcOrd="0" destOrd="0" presId="urn:microsoft.com/office/officeart/2005/8/layout/vList2"/>
    <dgm:cxn modelId="{3A9A271F-74DF-4691-BCFC-B0276C0C640C}" srcId="{774DB4BE-48A4-45C9-B0B2-BA2C74008C60}" destId="{B4CAA170-39ED-4467-9810-38C87BC0B6C7}" srcOrd="1" destOrd="0" parTransId="{4C06B087-AB95-4564-8EF5-3E829D531470}" sibTransId="{54E8F2F4-7291-4737-8E65-70F4065E12E6}"/>
    <dgm:cxn modelId="{5FB99EBC-B52B-43E4-972D-B4DF35446AAA}" type="presOf" srcId="{6E5AEAA6-496C-481B-88D6-733C057A67AD}" destId="{AB4AA735-DBC7-483E-B98C-BFC03AB61777}" srcOrd="0" destOrd="0" presId="urn:microsoft.com/office/officeart/2005/8/layout/vList2"/>
    <dgm:cxn modelId="{FD51AE79-9579-495D-B372-F496F562D931}" type="presOf" srcId="{B4CAA170-39ED-4467-9810-38C87BC0B6C7}" destId="{810A979A-C170-4235-A098-C4EC4F852D00}" srcOrd="0" destOrd="0" presId="urn:microsoft.com/office/officeart/2005/8/layout/vList2"/>
    <dgm:cxn modelId="{78E055B7-4EE1-481D-BCA7-03C2258B14B7}" type="presOf" srcId="{774DB4BE-48A4-45C9-B0B2-BA2C74008C60}" destId="{6F4FA842-A22A-410C-ACAE-DEB1CAA1DE38}" srcOrd="0" destOrd="0" presId="urn:microsoft.com/office/officeart/2005/8/layout/vList2"/>
    <dgm:cxn modelId="{CABAC888-B235-4130-9F62-EA5EC5D4DB19}" srcId="{774DB4BE-48A4-45C9-B0B2-BA2C74008C60}" destId="{1C05D1B2-88ED-4CE5-8306-092209DAA5C1}" srcOrd="2" destOrd="0" parTransId="{42EFAFB2-8C0E-4A5F-AE4B-0EF8FA6F76FE}" sibTransId="{120F9C9A-EFEC-46C1-837D-477237C401E2}"/>
    <dgm:cxn modelId="{D1808B81-7B76-4943-95EA-06B1516A06DE}" srcId="{774DB4BE-48A4-45C9-B0B2-BA2C74008C60}" destId="{6E5AEAA6-496C-481B-88D6-733C057A67AD}" srcOrd="0" destOrd="0" parTransId="{FC235A38-133A-442C-999F-B9923BF59E3F}" sibTransId="{17159FCD-2A9B-431F-AB9C-BDF0D233836D}"/>
    <dgm:cxn modelId="{10B7A314-5E7A-402F-81EA-530321EE467E}" type="presParOf" srcId="{6F4FA842-A22A-410C-ACAE-DEB1CAA1DE38}" destId="{AB4AA735-DBC7-483E-B98C-BFC03AB61777}" srcOrd="0" destOrd="0" presId="urn:microsoft.com/office/officeart/2005/8/layout/vList2"/>
    <dgm:cxn modelId="{F81B6B1D-DB28-46BB-A711-5849B2C63E81}" type="presParOf" srcId="{6F4FA842-A22A-410C-ACAE-DEB1CAA1DE38}" destId="{8A78A98B-BEE7-493A-BE50-03D1E9EB7F9A}" srcOrd="1" destOrd="0" presId="urn:microsoft.com/office/officeart/2005/8/layout/vList2"/>
    <dgm:cxn modelId="{9D09801D-0D66-4B86-A1D9-26960307691A}" type="presParOf" srcId="{6F4FA842-A22A-410C-ACAE-DEB1CAA1DE38}" destId="{810A979A-C170-4235-A098-C4EC4F852D00}" srcOrd="2" destOrd="0" presId="urn:microsoft.com/office/officeart/2005/8/layout/vList2"/>
    <dgm:cxn modelId="{74E45CCF-8EBA-4567-B404-6C00890CB268}" type="presParOf" srcId="{6F4FA842-A22A-410C-ACAE-DEB1CAA1DE38}" destId="{D0D24517-7039-4C3B-9B3B-BF12AE385374}" srcOrd="3" destOrd="0" presId="urn:microsoft.com/office/officeart/2005/8/layout/vList2"/>
    <dgm:cxn modelId="{AAD61C90-4CCD-4B69-ACA8-15BCE50C50EC}" type="presParOf" srcId="{6F4FA842-A22A-410C-ACAE-DEB1CAA1DE38}" destId="{40F42038-C5B0-4447-9E08-09F86211A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20E6-E41E-487B-986E-269BB931F9CB}">
      <dsp:nvSpPr>
        <dsp:cNvPr id="0" name=""/>
        <dsp:cNvSpPr/>
      </dsp:nvSpPr>
      <dsp:spPr>
        <a:xfrm>
          <a:off x="1575679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Początkujący liderzy poznają przykłady dobrych praktyk</a:t>
          </a:r>
          <a:br>
            <a:rPr lang="pl-PL" sz="1200" b="1" kern="1200" dirty="0"/>
          </a:br>
          <a:r>
            <a:rPr lang="pl-PL" sz="1200" b="1" kern="1200" dirty="0"/>
            <a:t>z innych miejsc w Polsce.</a:t>
          </a:r>
          <a:br>
            <a:rPr lang="pl-PL" sz="1200" b="1" kern="1200" dirty="0"/>
          </a:br>
          <a:r>
            <a:rPr lang="pl-PL" sz="1200" b="1" kern="1200" dirty="0"/>
            <a:t>Inspirują się nimi i mają własne pomysły na działania w swoich społecznościach.</a:t>
          </a:r>
        </a:p>
      </dsp:txBody>
      <dsp:txXfrm>
        <a:off x="1618545" y="355981"/>
        <a:ext cx="2353529" cy="1377824"/>
      </dsp:txXfrm>
    </dsp:sp>
    <dsp:sp modelId="{3BDC4938-60A5-4260-9CA0-7BEEDACBE649}">
      <dsp:nvSpPr>
        <dsp:cNvPr id="0" name=""/>
        <dsp:cNvSpPr/>
      </dsp:nvSpPr>
      <dsp:spPr>
        <a:xfrm>
          <a:off x="4334969" y="742425"/>
          <a:ext cx="770979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34969" y="863412"/>
        <a:ext cx="589498" cy="362962"/>
      </dsp:txXfrm>
    </dsp:sp>
    <dsp:sp modelId="{1763E41B-A536-476B-80EB-8CE0A9BF3884}">
      <dsp:nvSpPr>
        <dsp:cNvPr id="0" name=""/>
        <dsp:cNvSpPr/>
      </dsp:nvSpPr>
      <dsp:spPr>
        <a:xfrm>
          <a:off x="5469618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Początkujący liderzy organizują projekty, które odpowiadają</a:t>
          </a:r>
          <a:br>
            <a:rPr lang="pl-PL" sz="1200" b="1" kern="1200" dirty="0"/>
          </a:br>
          <a:r>
            <a:rPr lang="pl-PL" sz="1200" b="1" kern="1200" dirty="0"/>
            <a:t> na ważną potrzebę społeczności</a:t>
          </a:r>
        </a:p>
      </dsp:txBody>
      <dsp:txXfrm>
        <a:off x="5512484" y="355981"/>
        <a:ext cx="2353529" cy="1377824"/>
      </dsp:txXfrm>
    </dsp:sp>
    <dsp:sp modelId="{353DB156-25BF-48AD-B330-51A2D5439EA6}">
      <dsp:nvSpPr>
        <dsp:cNvPr id="0" name=""/>
        <dsp:cNvSpPr/>
      </dsp:nvSpPr>
      <dsp:spPr>
        <a:xfrm rot="3619049">
          <a:off x="7085019" y="1836200"/>
          <a:ext cx="455331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-5400000">
        <a:off x="7097382" y="1919965"/>
        <a:ext cx="362962" cy="318732"/>
      </dsp:txXfrm>
    </dsp:sp>
    <dsp:sp modelId="{0BCFF826-C4F6-4948-85E6-7ACC7AE94107}">
      <dsp:nvSpPr>
        <dsp:cNvPr id="0" name=""/>
        <dsp:cNvSpPr/>
      </dsp:nvSpPr>
      <dsp:spPr>
        <a:xfrm>
          <a:off x="6729252" y="2523057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lokalni czują, że mogą zorganizować mieszkańców</a:t>
          </a:r>
          <a:br>
            <a:rPr lang="pl-PL" sz="1200" b="1" kern="1200" dirty="0"/>
          </a:br>
          <a:r>
            <a:rPr lang="pl-PL" sz="1200" b="1" kern="1200" dirty="0"/>
            <a:t>i razem coś zrobić dla społeczności</a:t>
          </a:r>
        </a:p>
      </dsp:txBody>
      <dsp:txXfrm>
        <a:off x="6772118" y="2565923"/>
        <a:ext cx="2353529" cy="1377824"/>
      </dsp:txXfrm>
    </dsp:sp>
    <dsp:sp modelId="{063DACCC-0492-4387-8667-DDC91A317C00}">
      <dsp:nvSpPr>
        <dsp:cNvPr id="0" name=""/>
        <dsp:cNvSpPr/>
      </dsp:nvSpPr>
      <dsp:spPr>
        <a:xfrm rot="10800005">
          <a:off x="6263109" y="2952364"/>
          <a:ext cx="329407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6361931" y="3073351"/>
        <a:ext cx="230585" cy="362962"/>
      </dsp:txXfrm>
    </dsp:sp>
    <dsp:sp modelId="{8D673D0D-D167-4BF8-AF20-1470BE7A9487}">
      <dsp:nvSpPr>
        <dsp:cNvPr id="0" name=""/>
        <dsp:cNvSpPr/>
      </dsp:nvSpPr>
      <dsp:spPr>
        <a:xfrm>
          <a:off x="3668467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lokalni mają doświadczenie</a:t>
          </a:r>
          <a:br>
            <a:rPr lang="pl-PL" sz="1200" b="1" kern="1200" dirty="0"/>
          </a:br>
          <a:r>
            <a:rPr lang="pl-PL" sz="1200" b="1" kern="1200" dirty="0"/>
            <a:t> i kompetencje potrzebne</a:t>
          </a:r>
          <a:br>
            <a:rPr lang="pl-PL" sz="1200" b="1" kern="1200" dirty="0"/>
          </a:br>
          <a:r>
            <a:rPr lang="pl-PL" sz="1200" b="1" kern="1200" dirty="0"/>
            <a:t>by zorganizować mieszkańców</a:t>
          </a:r>
          <a:br>
            <a:rPr lang="pl-PL" sz="1200" b="1" kern="1200" dirty="0"/>
          </a:br>
          <a:r>
            <a:rPr lang="pl-PL" sz="1200" b="1" kern="1200" dirty="0"/>
            <a:t>do wspólnego działania</a:t>
          </a:r>
        </a:p>
      </dsp:txBody>
      <dsp:txXfrm>
        <a:off x="3711333" y="2565918"/>
        <a:ext cx="2353529" cy="1377824"/>
      </dsp:txXfrm>
    </dsp:sp>
    <dsp:sp modelId="{2743187A-C10C-41AF-AD1A-C6147C6575B9}">
      <dsp:nvSpPr>
        <dsp:cNvPr id="0" name=""/>
        <dsp:cNvSpPr/>
      </dsp:nvSpPr>
      <dsp:spPr>
        <a:xfrm rot="10800000">
          <a:off x="3048779" y="2952362"/>
          <a:ext cx="437913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3180153" y="3073349"/>
        <a:ext cx="306539" cy="362962"/>
      </dsp:txXfrm>
    </dsp:sp>
    <dsp:sp modelId="{2B05993C-9DA0-4009-9941-FE3C33CE8B5A}">
      <dsp:nvSpPr>
        <dsp:cNvPr id="0" name=""/>
        <dsp:cNvSpPr/>
      </dsp:nvSpPr>
      <dsp:spPr>
        <a:xfrm>
          <a:off x="402955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lokalni</a:t>
          </a:r>
          <a:br>
            <a:rPr lang="pl-PL" sz="1200" b="1" kern="1200" dirty="0"/>
          </a:br>
          <a:r>
            <a:rPr lang="pl-PL" sz="1200" b="1" kern="1200" dirty="0"/>
            <a:t>są świadomi swojej roli </a:t>
          </a:r>
          <a:br>
            <a:rPr lang="pl-PL" sz="1200" b="1" kern="1200" dirty="0"/>
          </a:br>
          <a:r>
            <a:rPr lang="pl-PL" sz="1200" b="1" kern="1200" dirty="0"/>
            <a:t>w społeczności</a:t>
          </a:r>
        </a:p>
      </dsp:txBody>
      <dsp:txXfrm>
        <a:off x="445821" y="2565918"/>
        <a:ext cx="2353529" cy="1377824"/>
      </dsp:txXfrm>
    </dsp:sp>
    <dsp:sp modelId="{E49B45F5-889B-41A8-B944-948200F726E6}">
      <dsp:nvSpPr>
        <dsp:cNvPr id="0" name=""/>
        <dsp:cNvSpPr/>
      </dsp:nvSpPr>
      <dsp:spPr>
        <a:xfrm rot="3656545">
          <a:off x="2006062" y="4017034"/>
          <a:ext cx="416162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-5400000">
        <a:off x="2002344" y="4119278"/>
        <a:ext cx="362962" cy="291313"/>
      </dsp:txXfrm>
    </dsp:sp>
    <dsp:sp modelId="{6C953119-3E65-42F0-B2D3-EB403AF90F63}">
      <dsp:nvSpPr>
        <dsp:cNvPr id="0" name=""/>
        <dsp:cNvSpPr/>
      </dsp:nvSpPr>
      <dsp:spPr>
        <a:xfrm>
          <a:off x="1597510" y="4672988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robią kolejny krok - realizują projekty poza</a:t>
          </a:r>
          <a:br>
            <a:rPr lang="pl-PL" sz="1200" b="1" kern="1200" dirty="0"/>
          </a:br>
          <a:r>
            <a:rPr lang="pl-PL" sz="1200" b="1" kern="1200" dirty="0"/>
            <a:t> „Działaj Lokalnie”</a:t>
          </a:r>
          <a:br>
            <a:rPr lang="pl-PL" sz="1200" b="1" kern="1200" dirty="0"/>
          </a:br>
          <a:r>
            <a:rPr lang="pl-PL" sz="1200" b="1" kern="1200" dirty="0"/>
            <a:t>- są dojrzałymi liderami społeczności</a:t>
          </a:r>
        </a:p>
      </dsp:txBody>
      <dsp:txXfrm>
        <a:off x="1640376" y="4715854"/>
        <a:ext cx="2353529" cy="1377824"/>
      </dsp:txXfrm>
    </dsp:sp>
    <dsp:sp modelId="{12D67B53-4A32-4A07-8875-52FAF0C00116}">
      <dsp:nvSpPr>
        <dsp:cNvPr id="0" name=""/>
        <dsp:cNvSpPr/>
      </dsp:nvSpPr>
      <dsp:spPr>
        <a:xfrm rot="10379">
          <a:off x="4355087" y="5108099"/>
          <a:ext cx="766858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55087" y="5228812"/>
        <a:ext cx="585377" cy="362962"/>
      </dsp:txXfrm>
    </dsp:sp>
    <dsp:sp modelId="{EAB313E7-5832-45BD-8B66-CF9A0B5CEA99}">
      <dsp:nvSpPr>
        <dsp:cNvPr id="0" name=""/>
        <dsp:cNvSpPr/>
      </dsp:nvSpPr>
      <dsp:spPr>
        <a:xfrm>
          <a:off x="5483668" y="4684721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Instytucje i organizacje lokalne korzystają z pomocy doświadczonych liderów lokalnych</a:t>
          </a:r>
        </a:p>
      </dsp:txBody>
      <dsp:txXfrm>
        <a:off x="5526534" y="4727587"/>
        <a:ext cx="2353529" cy="137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A735-DBC7-483E-B98C-BFC03AB61777}">
      <dsp:nvSpPr>
        <dsp:cNvPr id="0" name=""/>
        <dsp:cNvSpPr/>
      </dsp:nvSpPr>
      <dsp:spPr>
        <a:xfrm>
          <a:off x="0" y="202840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ODL tworzy przyjazne warunki do pracy poczatkującym liderom</a:t>
          </a:r>
        </a:p>
      </dsp:txBody>
      <dsp:txXfrm>
        <a:off x="59399" y="262239"/>
        <a:ext cx="2099289" cy="1098002"/>
      </dsp:txXfrm>
    </dsp:sp>
    <dsp:sp modelId="{810A979A-C170-4235-A098-C4EC4F852D00}">
      <dsp:nvSpPr>
        <dsp:cNvPr id="0" name=""/>
        <dsp:cNvSpPr/>
      </dsp:nvSpPr>
      <dsp:spPr>
        <a:xfrm>
          <a:off x="0" y="1966071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ODL wspiera początkujących liderów</a:t>
          </a:r>
        </a:p>
      </dsp:txBody>
      <dsp:txXfrm>
        <a:off x="59399" y="2025470"/>
        <a:ext cx="2099289" cy="1098002"/>
      </dsp:txXfrm>
    </dsp:sp>
    <dsp:sp modelId="{40F42038-C5B0-4447-9E08-09F86211A26A}">
      <dsp:nvSpPr>
        <dsp:cNvPr id="0" name=""/>
        <dsp:cNvSpPr/>
      </dsp:nvSpPr>
      <dsp:spPr>
        <a:xfrm>
          <a:off x="0" y="3805498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/>
            <a:t>ODL organizuje</a:t>
          </a:r>
          <a:br>
            <a:rPr lang="pl-PL" sz="1600" b="1" kern="1200"/>
          </a:br>
          <a:r>
            <a:rPr lang="pl-PL" sz="1600" b="1" kern="1200"/>
            <a:t>i prowadzi lokalny konkurs grantowy</a:t>
          </a:r>
          <a:endParaRPr lang="pl-PL" sz="1600" b="1" kern="1200" dirty="0"/>
        </a:p>
      </dsp:txBody>
      <dsp:txXfrm>
        <a:off x="59399" y="3864897"/>
        <a:ext cx="20992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56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Fundacje rodzinne zostały wyłączone!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15.04.2025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15.04.2025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15.04.2025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15.04.2025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15.04.2025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15.04.2025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vbJ7vOFo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wf.pl/edukacja-ww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2025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są: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 (wkrótce)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</a:t>
            </a:r>
            <a:r>
              <a:rPr lang="pl-PL" sz="2000" u="sng" dirty="0"/>
              <a:t>wynikają z konkretnych potrzeb danej społeczności</a:t>
            </a:r>
            <a:r>
              <a:rPr lang="pl-PL" sz="2000" dirty="0"/>
              <a:t>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accent1"/>
                </a:solidFill>
              </a:rPr>
              <a:t>W Programie wysoko oceniane będą projekty, które proponują </a:t>
            </a:r>
            <a:r>
              <a:rPr lang="pl-PL" sz="2000" b="1" u="sng" dirty="0">
                <a:solidFill>
                  <a:schemeClr val="accent1"/>
                </a:solidFill>
              </a:rPr>
              <a:t>nowe działania lub nową ofertę dla mieszkańców, albo włączają nowe środowiska w prowadzone wcześniej działania</a:t>
            </a:r>
            <a:r>
              <a:rPr lang="pl-PL" sz="2000" b="1" dirty="0">
                <a:solidFill>
                  <a:schemeClr val="accent1"/>
                </a:solidFill>
              </a:rPr>
              <a:t>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accent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accent1"/>
                </a:solidFill>
              </a:rPr>
              <a:t>Od wnioskodawców oczekujemy </a:t>
            </a:r>
            <a:r>
              <a:rPr lang="pl-PL" sz="2000" b="1" u="sng" dirty="0">
                <a:solidFill>
                  <a:schemeClr val="accent1"/>
                </a:solidFill>
              </a:rPr>
              <a:t>nowych pomysłów, nowych ofert, </a:t>
            </a:r>
            <a:r>
              <a:rPr lang="pl-PL" sz="2000" b="1" dirty="0">
                <a:solidFill>
                  <a:schemeClr val="accent1"/>
                </a:solidFill>
              </a:rPr>
              <a:t>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accent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accent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accent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accent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accent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accent1"/>
                </a:solidFill>
              </a:rPr>
            </a:br>
            <a:r>
              <a:rPr lang="pl-PL" sz="2000" b="1" dirty="0">
                <a:solidFill>
                  <a:schemeClr val="accent1"/>
                </a:solidFill>
              </a:rPr>
              <a:t>(trwające krócej niż 2/3miesiące).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Ogólnopolskie ścieżki tematyczne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roku 2025, w ramach Konkursów prowadzonych przez wszystkie ODL, prowadzone będą ogólnopolskie ścieżki tematyczne:</a:t>
            </a:r>
          </a:p>
          <a:p>
            <a:r>
              <a:rPr lang="pl-PL" dirty="0"/>
              <a:t>„Dialog międzykulturowy w działaniu”</a:t>
            </a:r>
          </a:p>
          <a:p>
            <a:r>
              <a:rPr lang="pl-PL" dirty="0"/>
              <a:t>„Działaj ekologicznie”</a:t>
            </a:r>
          </a:p>
          <a:p>
            <a:r>
              <a:rPr lang="pl-PL" dirty="0"/>
              <a:t>„Młodzi działają lokalnie” </a:t>
            </a:r>
          </a:p>
          <a:p>
            <a:pPr marL="0" indent="0">
              <a:buNone/>
            </a:pPr>
            <a:r>
              <a:rPr lang="pl-PL" dirty="0"/>
              <a:t>Uwypuklenie tych czterech ścieżek ma na celu zwrócenie uwagi na najbardziej pożądane tematy Projektów.</a:t>
            </a:r>
            <a:br>
              <a:rPr lang="pl-PL" dirty="0"/>
            </a:br>
            <a:r>
              <a:rPr lang="pl-PL" dirty="0"/>
              <a:t>Nie oznacza to jednak, że lokalne Projekty mają dotyczyć wyłącznie tej tematyki.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" y="1629000"/>
            <a:ext cx="2400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9" y="1905963"/>
            <a:ext cx="7439722" cy="4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„Dialog międzykulturowy w działaniu”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/>
              <a:t>Wsparcie mogą otrzymać projekty, których celem są inicjatywy promujące: </a:t>
            </a:r>
          </a:p>
          <a:p>
            <a:r>
              <a:rPr lang="pl-PL" sz="2000" dirty="0"/>
              <a:t>dialog międzykulturowy, </a:t>
            </a:r>
          </a:p>
          <a:p>
            <a:r>
              <a:rPr lang="pl-PL" sz="2000" dirty="0"/>
              <a:t>integrację społeczną i równościową, </a:t>
            </a:r>
          </a:p>
          <a:p>
            <a:r>
              <a:rPr lang="pl-PL" sz="2000" dirty="0"/>
              <a:t>bogactwo kulturowe </a:t>
            </a:r>
          </a:p>
          <a:p>
            <a:r>
              <a:rPr lang="pl-PL" sz="2000" dirty="0"/>
              <a:t>oraz angażujące we wspólne działania różne grupy społeczne, zwłaszcza uchodźców z Ukrainy. </a:t>
            </a:r>
          </a:p>
          <a:p>
            <a:pPr marL="0" lvl="0" indent="0">
              <a:buNone/>
            </a:pPr>
            <a:endParaRPr lang="pl-PL" sz="2000" dirty="0"/>
          </a:p>
          <a:p>
            <a:pPr marL="0" lvl="0" indent="0">
              <a:buNone/>
            </a:pPr>
            <a:r>
              <a:rPr lang="pl-PL" sz="2000" dirty="0"/>
              <a:t>W ramach ścieżki, aby podnieść poczucie sprawczości i odpowiedzialności za miejsca, w których mieszkają, </a:t>
            </a:r>
            <a:r>
              <a:rPr lang="pl-PL" sz="2000" b="1" dirty="0"/>
              <a:t>uchodźcy zaproszeni zostają do samodzielnego inicjowania projektów.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80" y="1477963"/>
            <a:ext cx="628226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6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Wsparcie mogą otrzymać projekty, obejmujące między innymi takie działania jak: </a:t>
            </a:r>
          </a:p>
          <a:p>
            <a:r>
              <a:rPr lang="pl-PL" b="1" dirty="0"/>
              <a:t>spotkania, zajęcia i debaty edukacyjne </a:t>
            </a:r>
            <a:r>
              <a:rPr lang="pl-PL" dirty="0"/>
              <a:t>dla lokalnej społeczności zwiększające wiedzę, dotyczącą głównych wyzwań środowiskowych (ochrona klimatu i siedlisk naturalnych, sieci powiązań międzygatunkowych); </a:t>
            </a:r>
          </a:p>
          <a:p>
            <a:r>
              <a:rPr lang="pl-PL" b="1" dirty="0"/>
              <a:t>inicjatywy na rzecz poprawy stanu środowiska</a:t>
            </a:r>
            <a:r>
              <a:rPr lang="pl-PL" dirty="0"/>
              <a:t>, związane z praktycznym rozwiązywaniem lokalnych problemów środowiskowych i wdrażaniem rozwiązań proekologicznych; </a:t>
            </a:r>
          </a:p>
          <a:p>
            <a:r>
              <a:rPr lang="pl-PL" b="1" dirty="0"/>
              <a:t>kampanie informacyjne </a:t>
            </a:r>
            <a:r>
              <a:rPr lang="pl-PL" dirty="0"/>
              <a:t>na rzecz ochrony klimatu i przyrody; </a:t>
            </a:r>
          </a:p>
          <a:p>
            <a:r>
              <a:rPr lang="pl-PL" b="1" dirty="0"/>
              <a:t>wykłady, wystawy, panele dyskusyjne</a:t>
            </a:r>
            <a:r>
              <a:rPr lang="pl-PL" dirty="0"/>
              <a:t> związane z ochroną środowiska; </a:t>
            </a:r>
          </a:p>
          <a:p>
            <a:r>
              <a:rPr lang="pl-PL" b="1" dirty="0"/>
              <a:t>zorganizowanie „obchodów dnia”, </a:t>
            </a:r>
            <a:r>
              <a:rPr lang="pl-PL" dirty="0"/>
              <a:t>poświęconego wybranemu zagadnieniu z zakresu ochrony przyrody. </a:t>
            </a:r>
          </a:p>
          <a:p>
            <a:pPr marL="0" indent="0">
              <a:buNone/>
            </a:pPr>
            <a:r>
              <a:rPr lang="pl-PL" dirty="0"/>
              <a:t>Podstawą merytoryczną projektów stanowią materiały opracowane przez Fundację WWF Polska, w tym nagranie webinarium: </a:t>
            </a:r>
            <a:r>
              <a:rPr lang="pl-PL" dirty="0">
                <a:hlinkClick r:id="rId3"/>
              </a:rPr>
              <a:t>https://www.youtube.com/watch?v=K2vbJ7vOFoE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oraz materiały edukacyjne udostępnione na stronie </a:t>
            </a:r>
            <a:r>
              <a:rPr lang="pl-PL" dirty="0">
                <a:solidFill>
                  <a:srgbClr val="FFFF00"/>
                </a:solidFill>
                <a:hlinkClick r:id="rId4"/>
              </a:rPr>
              <a:t>www.wwf.pl/edukacja-wwf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7" y="1083993"/>
            <a:ext cx="8756863" cy="4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Ścieżka, w której młodzi dorośli (w wieku 18-26 lat) zajmą się tematami ważnymi z perspektywy globalnej, na poziomie lokalnym. </a:t>
            </a:r>
          </a:p>
          <a:p>
            <a:r>
              <a:rPr lang="pl-PL" sz="2400" dirty="0"/>
              <a:t>To młodzież w oparciu o własne spostrzeżenia i perspektywy może decydować o zakresie tematycznym swoich przedsięwzięć, działaniach, odbiorcach, budżecie. </a:t>
            </a:r>
          </a:p>
          <a:p>
            <a:r>
              <a:rPr lang="pl-PL" sz="2400" dirty="0"/>
              <a:t>W organizację Projektu może być zaangażowana młodzież od 13 roku życia. 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6" y="849818"/>
            <a:ext cx="9434193" cy="53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3" y="849818"/>
            <a:ext cx="9239473" cy="5197204"/>
          </a:xfrm>
        </p:spPr>
      </p:pic>
    </p:spTree>
    <p:extLst>
      <p:ext uri="{BB962C8B-B14F-4D97-AF65-F5344CB8AC3E}">
        <p14:creationId xmlns:p14="http://schemas.microsoft.com/office/powerpoint/2010/main" val="388104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0" y="869795"/>
            <a:ext cx="8968160" cy="5041087"/>
          </a:xfrm>
        </p:spPr>
      </p:pic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rodzinnych, fundacji utworzonych przez partie polityczne i stowarzyszeń związanych</a:t>
            </a:r>
            <a:br>
              <a:rPr lang="pl-PL" sz="2000" dirty="0"/>
            </a:br>
            <a:r>
              <a:rPr lang="pl-PL" sz="2000" dirty="0"/>
              <a:t>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instytucja kultury, biblioteka publiczna.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35448" y="1876289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530896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xmlns="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Golina, Grodziec, Rychwał, Rzgów, Stare </a:t>
            </a:r>
            <a:r>
              <a:rPr lang="pl-PL" sz="2000" b="1" dirty="0" smtClean="0"/>
              <a:t>Miasto                 </a:t>
            </a:r>
            <a:r>
              <a:rPr lang="pl-PL" sz="2000" b="1" dirty="0"/>
              <a:t>i Tuliszków</a:t>
            </a:r>
            <a:r>
              <a:rPr lang="pl-PL" sz="2000" b="1" dirty="0">
                <a:solidFill>
                  <a:srgbClr val="FF00FF"/>
                </a:solidFill>
              </a:rPr>
              <a:t> </a:t>
            </a:r>
            <a:r>
              <a:rPr lang="pl-PL" sz="2000" dirty="0"/>
              <a:t>oraz planują prowadzić działania na terenie przynajmniej </a:t>
            </a:r>
            <a:r>
              <a:rPr lang="pl-PL" sz="2000" dirty="0" smtClean="0"/>
              <a:t>jednej                        </a:t>
            </a:r>
            <a:r>
              <a:rPr lang="pl-PL" sz="2000" dirty="0"/>
              <a:t>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/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/>
              <a:t>3</a:t>
            </a:r>
            <a:r>
              <a:rPr lang="pl-PL" sz="2200" dirty="0"/>
              <a:t>, maksymalnie </a:t>
            </a:r>
            <a:r>
              <a:rPr lang="pl-PL" sz="2200" b="1" dirty="0"/>
              <a:t>6</a:t>
            </a:r>
            <a:r>
              <a:rPr lang="pl-PL" sz="2200" dirty="0"/>
              <a:t> miesięcy trwania projektu,</a:t>
            </a:r>
            <a:br>
              <a:rPr lang="pl-PL" sz="2200" dirty="0"/>
            </a:br>
            <a:r>
              <a:rPr lang="pl-PL" sz="2200" dirty="0"/>
              <a:t>w okresie między  </a:t>
            </a:r>
            <a:r>
              <a:rPr lang="pl-PL" sz="2200" b="1" dirty="0" smtClean="0"/>
              <a:t>czerwcem </a:t>
            </a:r>
            <a:r>
              <a:rPr lang="pl-PL" sz="2200" b="1" dirty="0"/>
              <a:t>2025 a </a:t>
            </a:r>
            <a:r>
              <a:rPr lang="pl-PL" sz="2200" b="1" dirty="0" smtClean="0"/>
              <a:t>grudniem</a:t>
            </a:r>
            <a:r>
              <a:rPr lang="pl-PL" sz="2200" b="1" dirty="0" smtClean="0"/>
              <a:t> 2025</a:t>
            </a:r>
            <a:endParaRPr lang="pl-PL" sz="2200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Pula 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/>
              <a:t>55 000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</a:t>
            </a:r>
            <a:r>
              <a:rPr lang="pl-PL" altLang="pl-PL" sz="2200" b="1" dirty="0" smtClean="0"/>
              <a:t>od 15-04-2025 do 15-05-2025</a:t>
            </a:r>
            <a:r>
              <a:rPr lang="pl-PL" altLang="pl-PL" sz="2200" b="1" dirty="0"/>
              <a:t>, 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czerwiec 2025 </a:t>
            </a:r>
            <a:r>
              <a:rPr lang="pl-PL" altLang="pl-PL" sz="2200" dirty="0"/>
              <a:t>–</a:t>
            </a:r>
            <a:r>
              <a:rPr lang="pl-PL" altLang="pl-PL" sz="2200" b="1" dirty="0"/>
              <a:t> grudzień 2025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siedzibie ODL pod nr tel. 665 550 131 Formularz wniosku i regulamin konkursu można obejrzeć na stronie: www.sswp.com.pl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Wkład własny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Lokalnie),</a:t>
            </a:r>
            <a:br>
              <a:rPr lang="pl-PL" sz="2000" dirty="0"/>
            </a:br>
            <a:r>
              <a:rPr lang="pl-PL" sz="2000" b="1" dirty="0"/>
              <a:t>dotyczy również patronów</a:t>
            </a:r>
            <a:r>
              <a:rPr lang="pl-PL" sz="2000" dirty="0"/>
              <a:t>, którzy udzielają osobowości prawnej grupom nieformalnym.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planowaną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</a:t>
            </a:r>
            <a:r>
              <a:rPr lang="pl-PL" sz="9600" dirty="0" smtClean="0"/>
              <a:t>Lokalnie 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xmlns="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xmlns="" id="{7472DC0B-BEC4-C43F-49A0-072CCDE17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03105" y="416746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2025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/>
              <a:t>15.05.2025 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https://generatorspoleczny.pl/</a:t>
            </a:r>
            <a:r>
              <a:rPr lang="pl-PL" sz="2000" b="1" dirty="0"/>
              <a:t> w ramach Konkursu „Działaj Lokalnie 2025”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/>
              <a:t>3-6</a:t>
            </a:r>
            <a:r>
              <a:rPr lang="pl-PL" sz="2000" b="1" dirty="0">
                <a:solidFill>
                  <a:srgbClr val="FF00FF"/>
                </a:solidFill>
              </a:rPr>
              <a:t>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 smtClean="0"/>
              <a:t>czerwcem </a:t>
            </a:r>
            <a:r>
              <a:rPr lang="pl-PL" sz="2000" b="1" dirty="0"/>
              <a:t>2025 a </a:t>
            </a:r>
            <a:r>
              <a:rPr lang="pl-PL" sz="2000" b="1" dirty="0" smtClean="0"/>
              <a:t>grudniem</a:t>
            </a:r>
            <a:r>
              <a:rPr lang="pl-PL" sz="2000" b="1" dirty="0" smtClean="0"/>
              <a:t> 2025</a:t>
            </a: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/>
              <a:t>6.000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accent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accent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accent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accent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accent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</a:t>
            </a:r>
            <a:br>
              <a:rPr lang="pl-PL" altLang="pl-PL" sz="2000" dirty="0"/>
            </a:br>
            <a:r>
              <a:rPr lang="pl-PL" altLang="pl-PL" sz="2000" dirty="0"/>
              <a:t>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Uwaga!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 animowanych zdjęć, bądź statycznych plansz 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 zostaną zakwalifikowane do </a:t>
            </a:r>
            <a:r>
              <a:rPr lang="pl-PL" sz="6000" b="1" cap="small" dirty="0"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onkursu</a:t>
            </a:r>
            <a:endParaRPr lang="pl-PL" sz="42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Zapis z webinarium poszerzającego 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spotkań dla </a:t>
            </a:r>
            <a:r>
              <a:rPr lang="pl-PL" sz="2000" dirty="0" err="1"/>
              <a:t>grantobiorców</a:t>
            </a:r>
            <a:r>
              <a:rPr lang="pl-PL" sz="20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warsztatów: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 nadsyłania prac na etapie lokalnym Konkursu: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84" y="2029521"/>
            <a:ext cx="4820019" cy="31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Celem Programu „Działaj Lokalnie” jest aktywizowanie lokalnych społeczności na wsiach i w małych miastach wokół różnych działań o charakterze</a:t>
            </a:r>
            <a:br>
              <a:rPr lang="pl-PL" sz="2000" dirty="0"/>
            </a:br>
            <a:r>
              <a:rPr lang="pl-PL" sz="2000" b="1" dirty="0"/>
              <a:t>dobra wspólnego </a:t>
            </a:r>
            <a:r>
              <a:rPr lang="pl-PL" sz="2000" dirty="0"/>
              <a:t>poprzez wspieranie projektów obywatelskich.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Projekty te służą pobudzaniu aspiracji rozwojowych, poprawie jakości życia oraz podejmowaniu działań odpowiadających na zdiagnozowane z udziałem społeczności lokalnych potrzeby, co w rezultacie przyczynia się do budowania </a:t>
            </a:r>
            <a:r>
              <a:rPr lang="pl-PL" sz="2000" b="1" dirty="0"/>
              <a:t>kapitału społecznego</a:t>
            </a:r>
            <a:r>
              <a:rPr lang="pl-PL" sz="2000" dirty="0"/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</a:t>
            </a:r>
            <a:r>
              <a:rPr lang="pl-PL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niestandardowych metod działania, eksplorują nowe obszary zaangażowania społecznego oraz promują innowacyjne rozwiązania wśród swoich partnerów i odbiorców projektów.</a:t>
            </a:r>
            <a:endParaRPr lang="pl-PL" sz="20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xmlns="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0"/>
          <a:stretch/>
        </p:blipFill>
        <p:spPr>
          <a:xfrm>
            <a:off x="5641493" y="1505610"/>
            <a:ext cx="4204416" cy="23435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1"/>
          <a:stretch/>
        </p:blipFill>
        <p:spPr>
          <a:xfrm>
            <a:off x="5138055" y="3849148"/>
            <a:ext cx="5736239" cy="23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6878"/>
              </p:ext>
            </p:extLst>
          </p:nvPr>
        </p:nvGraphicFramePr>
        <p:xfrm>
          <a:off x="2775856" y="174170"/>
          <a:ext cx="9285515" cy="649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9184992"/>
              </p:ext>
            </p:extLst>
          </p:nvPr>
        </p:nvGraphicFramePr>
        <p:xfrm>
          <a:off x="514227" y="1295399"/>
          <a:ext cx="221808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60195" y="487288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  <p:grpSp>
        <p:nvGrpSpPr>
          <p:cNvPr id="9" name="Grupa 8"/>
          <p:cNvGrpSpPr/>
          <p:nvPr/>
        </p:nvGrpSpPr>
        <p:grpSpPr>
          <a:xfrm rot="20404072">
            <a:off x="2887286" y="1019881"/>
            <a:ext cx="753668" cy="604936"/>
            <a:chOff x="4360445" y="742425"/>
            <a:chExt cx="753668" cy="604936"/>
          </a:xfrm>
        </p:grpSpPr>
        <p:sp>
          <p:nvSpPr>
            <p:cNvPr id="10" name="Strzałka w prawo 9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 rot="16200000">
            <a:off x="1366708" y="4542824"/>
            <a:ext cx="430923" cy="431799"/>
            <a:chOff x="4360445" y="742425"/>
            <a:chExt cx="753668" cy="604936"/>
          </a:xfrm>
        </p:grpSpPr>
        <p:sp>
          <p:nvSpPr>
            <p:cNvPr id="16" name="Strzałka w prawo 15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 rot="16200000">
            <a:off x="1348677" y="2770119"/>
            <a:ext cx="430923" cy="431799"/>
            <a:chOff x="4360445" y="742425"/>
            <a:chExt cx="753668" cy="604936"/>
          </a:xfrm>
        </p:grpSpPr>
        <p:sp>
          <p:nvSpPr>
            <p:cNvPr id="19" name="Strzałka w prawo 18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035381"/>
      </p:ext>
    </p:extLst>
  </p:cSld>
  <p:clrMapOvr>
    <a:masterClrMapping/>
  </p:clrMapOvr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1096</Words>
  <Application>Microsoft Office PowerPoint</Application>
  <PresentationFormat>Panoramiczny</PresentationFormat>
  <Paragraphs>256</Paragraphs>
  <Slides>48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Config</vt:lpstr>
      <vt:lpstr>Symbol</vt:lpstr>
      <vt:lpstr>Tahoma</vt:lpstr>
      <vt:lpstr>Times New Roman</vt:lpstr>
      <vt:lpstr>Wingdings</vt:lpstr>
      <vt:lpstr>Sjady tytułowe</vt:lpstr>
      <vt:lpstr>Slajdy z treścią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Zań</dc:creator>
  <cp:lastModifiedBy>Dyrektor</cp:lastModifiedBy>
  <cp:revision>175</cp:revision>
  <cp:lastPrinted>2023-03-15T10:47:32Z</cp:lastPrinted>
  <dcterms:created xsi:type="dcterms:W3CDTF">2021-03-24T14:14:58Z</dcterms:created>
  <dcterms:modified xsi:type="dcterms:W3CDTF">2025-04-15T12:23:35Z</dcterms:modified>
</cp:coreProperties>
</file>